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1272" r:id="rId2"/>
    <p:sldId id="1273" r:id="rId3"/>
    <p:sldId id="1282" r:id="rId4"/>
    <p:sldId id="1283" r:id="rId5"/>
    <p:sldId id="1284" r:id="rId6"/>
    <p:sldId id="1285" r:id="rId7"/>
    <p:sldId id="1286" r:id="rId8"/>
    <p:sldId id="1287" r:id="rId9"/>
    <p:sldId id="128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F3EE73-6579-9253-5FBD-16CBB5DF7123}" name="Davis, Lizzy" initials="DL" userId="S::Lizzy_Davis@baylor.edu::e5a7c12f-2076-4b38-99f8-8044eee5c237" providerId="AD"/>
  <p188:author id="{D5C11C8E-7C40-9116-10FB-1F3BB3D9B4C2}" name="Cockle, Ted" initials="CT" userId="S::ted_cockle1@baylor.edu::72415f79-cfe9-428d-847e-c16feeab67a3" providerId="AD"/>
  <p188:author id="{FA1B82B8-62CA-B5A5-B058-944F4D3F6DE8}" name="Schnitker, Sarah" initials="SS" userId="S::Sarah_Schnitker@baylor.edu::412dad95-c6f0-47db-8c48-c4f2186a7fc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47A2D"/>
    <a:srgbClr val="F9AF31"/>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57" autoAdjust="0"/>
    <p:restoredTop sz="76463" autoAdjust="0"/>
  </p:normalViewPr>
  <p:slideViewPr>
    <p:cSldViewPr snapToGrid="0">
      <p:cViewPr varScale="1">
        <p:scale>
          <a:sx n="92" d="100"/>
          <a:sy n="92" d="100"/>
        </p:scale>
        <p:origin x="211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017F1A-91FC-457B-9AE8-CD52B82FC532}" type="datetimeFigureOut">
              <a:rPr lang="en-US" smtClean="0"/>
              <a:t>8/23/24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89C0D1-30A9-4EB8-A403-D767EC157811}" type="slidenum">
              <a:rPr lang="en-US" smtClean="0"/>
              <a:t>‹#›</a:t>
            </a:fld>
            <a:endParaRPr lang="en-US"/>
          </a:p>
        </p:txBody>
      </p:sp>
    </p:spTree>
    <p:extLst>
      <p:ext uri="{BB962C8B-B14F-4D97-AF65-F5344CB8AC3E}">
        <p14:creationId xmlns:p14="http://schemas.microsoft.com/office/powerpoint/2010/main" val="3295931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66529" rtl="0" eaLnBrk="1" fontAlgn="auto" latinLnBrk="0" hangingPunct="1">
              <a:lnSpc>
                <a:spcPct val="100000"/>
              </a:lnSpc>
              <a:spcBef>
                <a:spcPts val="0"/>
              </a:spcBef>
              <a:spcAft>
                <a:spcPts val="0"/>
              </a:spcAft>
              <a:buClrTx/>
              <a:buSzTx/>
              <a:buFontTx/>
              <a:buNone/>
              <a:tabLst/>
              <a:defRPr/>
            </a:pPr>
            <a:fld id="{0612C5F2-1D7B-4F9C-ACBA-FAF899C57060}"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66529"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2288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move into our breakout sessions, I'm going to give a brief overview of some basic ethical principles that you will encounter doing research in psychology. When I teach the ethics chapter to undergraduates, I say that ethics in psychology is a story of many of the ways that we have done terrible things to humans, and the rules we have set in place to try to rectify those mistakes. I won't give you the whole long story of all of the things that psychological scientists have done to other humans that have been terrible, but as we go through these principles I will give a couple of illustrative examples of some of those historical events that have led to the principles of ethics that we have today. </a:t>
            </a:r>
          </a:p>
          <a:p>
            <a:endParaRPr lang="en-US" dirty="0"/>
          </a:p>
          <a:p>
            <a:r>
              <a:rPr lang="en-US" dirty="0"/>
              <a:t>What I first want to cover are some basic ethical principles, beginning with the principle of beneficence. Beneficence is essentially the researchers responsibility to protect participants from direct harm, especially harm that outweighs any benefits that might come from research. Harm can be defined in many ways in psychological research. This may be an obvious harm, like enacting harsh physical pain onto a participant. We cannot directly cause harm that could be dangerous to our participants. However, there are some potential Gray areas. For instance if we ask participants questions about their relationship with God, but they have a challenging emotional history that is tied to their experiences with religion for a God concept, that would still be considered putting participants in harm's way. However, it is also vital that we get this information from participants. So, we have to investigate whether the risks of participants engaging with this harm outweighs any potential benefits that we would get from doing this research. There are risks associated with most psychological studies and you will be asked to report them when you ask for ethics approval. However it is important to recognize which harms might be necessary to answer the research question and those harms might not outweigh the possible benefits that come from the research.</a:t>
            </a:r>
            <a:endParaRPr lang="en-US" dirty="0">
              <a:cs typeface="Calibri" panose="020F0502020204030204"/>
            </a:endParaRPr>
          </a:p>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E946D0D-8325-450E-AA6A-9A9062E320CE}" type="slidenum">
              <a:rPr lang="en-US" smtClean="0"/>
              <a:t>2</a:t>
            </a:fld>
            <a:endParaRPr lang="en-US"/>
          </a:p>
        </p:txBody>
      </p:sp>
    </p:spTree>
    <p:extLst>
      <p:ext uri="{BB962C8B-B14F-4D97-AF65-F5344CB8AC3E}">
        <p14:creationId xmlns:p14="http://schemas.microsoft.com/office/powerpoint/2010/main" val="323842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panose="020F0502020204030204"/>
                <a:cs typeface="Calibri" panose="020F0502020204030204"/>
              </a:rPr>
              <a:t>Conflicts of interest occur when any relationship, personal or professional, may impact professional conduct or cause harm to an individual within the context of a professional relationship.</a:t>
            </a:r>
          </a:p>
          <a:p>
            <a:r>
              <a:rPr lang="en-US">
                <a:ea typeface="Calibri" panose="020F0502020204030204"/>
                <a:cs typeface="Calibri" panose="020F0502020204030204"/>
              </a:rPr>
              <a:t>Major concerns: author can't be objective about the research, or the participants may be harmed or exploited</a:t>
            </a:r>
            <a:endParaRPr lang="en-US" dirty="0">
              <a:ea typeface="Calibri" panose="020F0502020204030204"/>
              <a:cs typeface="Calibri" panose="020F0502020204030204"/>
            </a:endParaRPr>
          </a:p>
          <a:p>
            <a:r>
              <a:rPr lang="en-US" dirty="0">
                <a:ea typeface="Calibri" panose="020F0502020204030204"/>
                <a:cs typeface="Calibri" panose="020F0502020204030204"/>
              </a:rPr>
              <a:t>E.g., author has some commercial or financial interest in a product or service used in a study or incorporated in a manuscript may impact their ability to judge it objectively (data in studies are supposed to be interpreted objectively in all cases)</a:t>
            </a:r>
          </a:p>
          <a:p>
            <a:r>
              <a:rPr lang="en-US">
                <a:ea typeface="Calibri" panose="020F0502020204030204"/>
                <a:cs typeface="Calibri" panose="020F0502020204030204"/>
              </a:rPr>
              <a:t>Examples of conflicts of interest: participation on a board of directors of an entity that is somehow related to the research project</a:t>
            </a:r>
            <a:endParaRPr lang="en-US" dirty="0">
              <a:ea typeface="Calibri" panose="020F0502020204030204"/>
              <a:cs typeface="Calibri" panose="020F0502020204030204"/>
            </a:endParaRPr>
          </a:p>
          <a:p>
            <a:r>
              <a:rPr lang="en-US">
                <a:ea typeface="Calibri" panose="020F0502020204030204"/>
                <a:cs typeface="Calibri" panose="020F0502020204030204"/>
              </a:rPr>
              <a:t>Disclose any conflicts of interest (or those that could be perceived by others as conflicts) in an author note at the beginning of the paper</a:t>
            </a:r>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E946D0D-8325-450E-AA6A-9A9062E320CE}" type="slidenum">
              <a:rPr lang="en-US" smtClean="0"/>
              <a:t>3</a:t>
            </a:fld>
            <a:endParaRPr lang="en-US"/>
          </a:p>
        </p:txBody>
      </p:sp>
    </p:spTree>
    <p:extLst>
      <p:ext uri="{BB962C8B-B14F-4D97-AF65-F5344CB8AC3E}">
        <p14:creationId xmlns:p14="http://schemas.microsoft.com/office/powerpoint/2010/main" val="3298568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going to talk a bit about working with vulnerable populations in research. Who here has worked with their IRB to include a vulnerable population in their research?</a:t>
            </a:r>
          </a:p>
          <a:p>
            <a:endParaRPr lang="en-US" dirty="0"/>
          </a:p>
          <a:p>
            <a:r>
              <a:rPr lang="en-US" dirty="0"/>
              <a:t>So many of you have probably done your CITI training and you know that according to the Common Rule, which is the Federal policy for the protection of Human Subjects, that there are technically three groups that get singled out as vulnerable:  pregnant women, neonates and fetuses, prisoners, and children. My guess is that it makes sense to most of you why these groups might need special protections, they are vulnerable physically to to coercion</a:t>
            </a:r>
          </a:p>
          <a:p>
            <a:endParaRPr lang="en-US" dirty="0"/>
          </a:p>
          <a:p>
            <a:r>
              <a:rPr lang="en-US" dirty="0"/>
              <a:t>Of course, these are not the only vulnerable groups that need special consideration, can you think of some obvious others?</a:t>
            </a:r>
          </a:p>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E946D0D-8325-450E-AA6A-9A9062E320CE}" type="slidenum">
              <a:rPr lang="en-US" smtClean="0"/>
              <a:t>4</a:t>
            </a:fld>
            <a:endParaRPr lang="en-US"/>
          </a:p>
        </p:txBody>
      </p:sp>
    </p:spTree>
    <p:extLst>
      <p:ext uri="{BB962C8B-B14F-4D97-AF65-F5344CB8AC3E}">
        <p14:creationId xmlns:p14="http://schemas.microsoft.com/office/powerpoint/2010/main" val="2654030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other vulnerable populations might need special consideration in research?</a:t>
            </a:r>
          </a:p>
          <a:p>
            <a:r>
              <a:rPr lang="en-US" dirty="0"/>
              <a:t>There two ways to think about vulnerability: categories or groups of people and people who are vulnerable due to their situation or context. An undocumented immigrant is vulnerable in research because their immigration status might be discoverable. People with dementia might be vulnerable because they have difficulty providing voluntary, informed consent to research. </a:t>
            </a:r>
          </a:p>
          <a:p>
            <a:endParaRPr lang="en-US" dirty="0"/>
          </a:p>
          <a:p>
            <a:r>
              <a:rPr lang="en-US" dirty="0"/>
              <a:t>What we always want to ask ourselves is: does this person/group need to be included in our research if they are vulnerable to exploitation by the research or other kinds of harms by being included in research? How can we minimize risk to them by providing safeguards. If we are conducting interviews, how to do we ask questions that will not traumatize or retraumatize our subjects and what sorts of resources will need to provide to those who are harmed by our questions and what waivers might we need to ensure their safety. </a:t>
            </a:r>
          </a:p>
          <a:p>
            <a:endParaRPr lang="en-US" dirty="0"/>
          </a:p>
          <a:p>
            <a:r>
              <a:rPr lang="en-US" dirty="0"/>
              <a:t>That probably raised more questions than answers so each of us is now going to share a story of a time we needed to work with our IRB to ensure the safety of vulnerable subjects in our own research. </a:t>
            </a:r>
          </a:p>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E946D0D-8325-450E-AA6A-9A9062E320CE}" type="slidenum">
              <a:rPr lang="en-US" smtClean="0"/>
              <a:t>5</a:t>
            </a:fld>
            <a:endParaRPr lang="en-US"/>
          </a:p>
        </p:txBody>
      </p:sp>
    </p:spTree>
    <p:extLst>
      <p:ext uri="{BB962C8B-B14F-4D97-AF65-F5344CB8AC3E}">
        <p14:creationId xmlns:p14="http://schemas.microsoft.com/office/powerpoint/2010/main" val="243518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E946D0D-8325-450E-AA6A-9A9062E320CE}" type="slidenum">
              <a:rPr lang="en-US" smtClean="0"/>
              <a:t>6</a:t>
            </a:fld>
            <a:endParaRPr lang="en-US"/>
          </a:p>
        </p:txBody>
      </p:sp>
    </p:spTree>
    <p:extLst>
      <p:ext uri="{BB962C8B-B14F-4D97-AF65-F5344CB8AC3E}">
        <p14:creationId xmlns:p14="http://schemas.microsoft.com/office/powerpoint/2010/main" val="2393328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E946D0D-8325-450E-AA6A-9A9062E320CE}" type="slidenum">
              <a:rPr lang="en-US" smtClean="0"/>
              <a:t>7</a:t>
            </a:fld>
            <a:endParaRPr lang="en-US"/>
          </a:p>
        </p:txBody>
      </p:sp>
    </p:spTree>
    <p:extLst>
      <p:ext uri="{BB962C8B-B14F-4D97-AF65-F5344CB8AC3E}">
        <p14:creationId xmlns:p14="http://schemas.microsoft.com/office/powerpoint/2010/main" val="1231432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E946D0D-8325-450E-AA6A-9A9062E320CE}" type="slidenum">
              <a:rPr lang="en-US" smtClean="0"/>
              <a:t>8</a:t>
            </a:fld>
            <a:endParaRPr lang="en-US"/>
          </a:p>
        </p:txBody>
      </p:sp>
    </p:spTree>
    <p:extLst>
      <p:ext uri="{BB962C8B-B14F-4D97-AF65-F5344CB8AC3E}">
        <p14:creationId xmlns:p14="http://schemas.microsoft.com/office/powerpoint/2010/main" val="467496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AE946D0D-8325-450E-AA6A-9A9062E320CE}" type="slidenum">
              <a:rPr lang="en-US" smtClean="0"/>
              <a:t>9</a:t>
            </a:fld>
            <a:endParaRPr lang="en-US"/>
          </a:p>
        </p:txBody>
      </p:sp>
    </p:spTree>
    <p:extLst>
      <p:ext uri="{BB962C8B-B14F-4D97-AF65-F5344CB8AC3E}">
        <p14:creationId xmlns:p14="http://schemas.microsoft.com/office/powerpoint/2010/main" val="3477350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B2DF4-7BB4-409F-A9F0-0C8A90F7C3A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CA17498-2AF6-46E0-8532-42B92A39D4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00FC8B3-110C-472F-9EE8-4BF5BEE41AD8}"/>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6016531B-2E53-4378-BCAC-32A7BF2E34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21D12C-B480-4930-A03B-EE36B5B97ED8}"/>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377404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325AC-6D98-4D67-B295-4BA61E881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0BB4B3-3330-4FF7-A91C-6802BA1378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416746-6106-40F6-AFAD-225B38ADBBC1}"/>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8EE404D7-116C-4852-BE81-EDDDF37EB4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2DE531-7146-494C-98DC-159ABBE622EF}"/>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3064373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058F84-305E-4966-B7B3-D03798C29D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0DED92-449A-4E56-A030-783D627D60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5AB691-52C9-4369-8DC3-4FE5B5F485A6}"/>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A7826C14-AAC5-4709-AC20-1A86A13459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12955B-2492-41DD-9BCA-CDC8521235B0}"/>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495750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A4A17-9D79-420B-877B-214960F87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CFE0BD-6214-445E-A15C-2B8FAD07AF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7DBA53-D0CD-4CA7-B2BB-67C432588A33}"/>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B2BAE95C-0659-4CC9-8C9F-35D9272414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60D9C3-C6A4-4E70-8972-7923024C7323}"/>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3344901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E3EEB-B643-41CD-A372-986ED9D0EF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1AB8DD-A93C-4909-99DA-76719A6FBE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19C036-4246-43FB-8188-10CA26CBD297}"/>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E14D4B24-3DC4-4BB2-BE8B-2F961BB783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C4B401-6588-41BB-B564-B2E3583E65F3}"/>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1996211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41CC3-FA3E-4D6C-9552-7463E0A48C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3F57C1-CA87-4BC5-8050-AA8FB5F65A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66A70D-3BAA-4FCA-B105-C5CA23DA3D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7A7C40-5E83-41C8-ACCD-8510CE474E56}"/>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6CE2EBC6-C2D2-48E5-B1DA-4845273A39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E06A4-706C-4DD3-A92C-B479AB5AE15A}"/>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1837791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6DCE0-DCB9-4FAF-B835-4E40401B58F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7895B28-7B57-42CD-8FCF-DC9468F0E6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989743-72A5-432C-BC62-2F7CEC1116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E3BA4E-C1D2-4598-A22F-F3E2B282EA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04DCE2-51AA-48A2-93C6-276ADBE17C2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9123FA8-C85C-42E6-B9A3-1000392F30CC}"/>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8" name="Footer Placeholder 7">
            <a:extLst>
              <a:ext uri="{FF2B5EF4-FFF2-40B4-BE49-F238E27FC236}">
                <a16:creationId xmlns:a16="http://schemas.microsoft.com/office/drawing/2014/main" id="{1D9C7C40-A934-4550-8435-EE0D4D45DF5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43B6BCC-4592-4596-BCC6-252ED19E6B9E}"/>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72107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8349C-064E-4D9A-9C22-C34D50DBE95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F7C999-7C82-4C9F-ADBC-60263AE9C3E5}"/>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4" name="Footer Placeholder 3">
            <a:extLst>
              <a:ext uri="{FF2B5EF4-FFF2-40B4-BE49-F238E27FC236}">
                <a16:creationId xmlns:a16="http://schemas.microsoft.com/office/drawing/2014/main" id="{8564BC1D-F2E8-4290-BD6F-9A3BD5652B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0EA3F59-3677-41E8-9BE5-21B7890CE6D0}"/>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1843448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8CB805-B9CE-4B1F-90DB-B90E2756FDDE}"/>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3" name="Footer Placeholder 2">
            <a:extLst>
              <a:ext uri="{FF2B5EF4-FFF2-40B4-BE49-F238E27FC236}">
                <a16:creationId xmlns:a16="http://schemas.microsoft.com/office/drawing/2014/main" id="{D8601474-BDD6-4265-BE90-48B755F64A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E4398A-5762-4ED8-A7EA-4C03C548FFF4}"/>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921829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C8347-A30A-4E6E-89FF-910C15D5D1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7456B0-1A6D-4C96-8574-5206A095C4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6935E0-93B4-4520-B31F-8DC6155551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4024F8-4F29-4F39-9908-89D25F1B45EB}"/>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14C5B412-7A85-4813-BC7A-BCC5EFDDB1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86EB6E-5CFF-435C-B45A-A70073967FFF}"/>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979065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277BF-F36C-4D56-AB87-5A6C4835E8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F5CD67-21A9-4417-AC7E-778BD397F6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750073-07D9-4951-A37E-BC857E562B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40ED34-DFAD-4E32-A253-FD88025C70B0}"/>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0AF6F17E-3F36-442B-A506-1152022365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28FADA-9E39-409A-A49C-3DDE2C0C48AD}"/>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830828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648FCA-6491-40B4-8F5B-BD5922F486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3EE1B5-098A-4EDA-9ED9-CED98FB3A4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7EACF-13B8-4262-B44F-E0F42E1255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6D1410F9-2C2B-4CB7-B0D6-BB19D67A24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897B0D7-B810-4C4A-9451-0CBAA8ED14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EE728F-77E6-44CF-B0D9-58BBE3FAC284}" type="slidenum">
              <a:rPr lang="en-US" smtClean="0"/>
              <a:t>‹#›</a:t>
            </a:fld>
            <a:endParaRPr lang="en-US"/>
          </a:p>
        </p:txBody>
      </p:sp>
    </p:spTree>
    <p:extLst>
      <p:ext uri="{BB962C8B-B14F-4D97-AF65-F5344CB8AC3E}">
        <p14:creationId xmlns:p14="http://schemas.microsoft.com/office/powerpoint/2010/main" val="1080128911"/>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99C44-ABFA-4022-9CAE-1EDE75702545}"/>
              </a:ext>
            </a:extLst>
          </p:cNvPr>
          <p:cNvSpPr>
            <a:spLocks noGrp="1"/>
          </p:cNvSpPr>
          <p:nvPr>
            <p:ph type="ctrTitle"/>
          </p:nvPr>
        </p:nvSpPr>
        <p:spPr>
          <a:xfrm>
            <a:off x="1094095" y="851517"/>
            <a:ext cx="5940584" cy="2991416"/>
          </a:xfrm>
        </p:spPr>
        <p:txBody>
          <a:bodyPr vert="horz" lIns="91440" tIns="45720" rIns="91440" bIns="45720" rtlCol="0" anchor="b">
            <a:noAutofit/>
          </a:bodyPr>
          <a:lstStyle/>
          <a:p>
            <a:pPr algn="l"/>
            <a:br>
              <a:rPr lang="en-US" sz="2800" b="1" kern="1200" dirty="0">
                <a:solidFill>
                  <a:schemeClr val="tx1"/>
                </a:solidFill>
                <a:highlight>
                  <a:srgbClr val="FFFF00"/>
                </a:highlight>
                <a:latin typeface="+mj-lt"/>
                <a:ea typeface="+mj-ea"/>
                <a:cs typeface="+mj-cs"/>
              </a:rPr>
            </a:br>
            <a:r>
              <a:rPr lang="en-US" sz="2800" b="1" dirty="0"/>
              <a:t> </a:t>
            </a:r>
            <a:r>
              <a:rPr lang="en-US" sz="2800" b="1" kern="1200" dirty="0">
                <a:latin typeface="+mj-lt"/>
                <a:ea typeface="+mj-ea"/>
                <a:cs typeface="+mj-cs"/>
              </a:rPr>
              <a:t> </a:t>
            </a:r>
            <a:br>
              <a:rPr lang="en-US" sz="2800" b="1" kern="1200" dirty="0">
                <a:solidFill>
                  <a:schemeClr val="tx1"/>
                </a:solidFill>
                <a:highlight>
                  <a:srgbClr val="FFFF00"/>
                </a:highlight>
                <a:latin typeface="+mj-lt"/>
                <a:ea typeface="+mj-ea"/>
                <a:cs typeface="+mj-cs"/>
              </a:rPr>
            </a:br>
            <a:r>
              <a:rPr lang="en-US" sz="4700" b="1" dirty="0">
                <a:solidFill>
                  <a:schemeClr val="tx1"/>
                </a:solidFill>
              </a:rPr>
              <a:t>Introduction to E</a:t>
            </a:r>
            <a:r>
              <a:rPr lang="en-US" sz="4700" b="1" kern="1200" dirty="0">
                <a:latin typeface="+mj-lt"/>
                <a:ea typeface="+mj-ea"/>
                <a:cs typeface="+mj-cs"/>
              </a:rPr>
              <a:t>thics in Research with Human Subjects</a:t>
            </a:r>
            <a:endParaRPr lang="en-US" sz="2800" b="1" kern="1200" dirty="0">
              <a:latin typeface="+mj-lt"/>
              <a:ea typeface="+mj-ea"/>
              <a:cs typeface="+mj-cs"/>
            </a:endParaRPr>
          </a:p>
        </p:txBody>
      </p:sp>
      <p:pic>
        <p:nvPicPr>
          <p:cNvPr id="9" name="Picture 8" descr="A picture containing symbol, font, logo, graphics&#10;&#10;Description automatically generated">
            <a:extLst>
              <a:ext uri="{FF2B5EF4-FFF2-40B4-BE49-F238E27FC236}">
                <a16:creationId xmlns:a16="http://schemas.microsoft.com/office/drawing/2014/main" id="{44200BF2-5BA2-7D5D-F231-4B4889B474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1366" y="2348883"/>
            <a:ext cx="3959651" cy="3657600"/>
          </a:xfrm>
          <a:prstGeom prst="rect">
            <a:avLst/>
          </a:prstGeom>
        </p:spPr>
      </p:pic>
      <p:sp>
        <p:nvSpPr>
          <p:cNvPr id="10" name="Parallelogram 9">
            <a:extLst>
              <a:ext uri="{FF2B5EF4-FFF2-40B4-BE49-F238E27FC236}">
                <a16:creationId xmlns:a16="http://schemas.microsoft.com/office/drawing/2014/main" id="{8DEF3D45-C484-4AA9-9C2A-EB2F650DE710}"/>
              </a:ext>
            </a:extLst>
          </p:cNvPr>
          <p:cNvSpPr/>
          <p:nvPr/>
        </p:nvSpPr>
        <p:spPr>
          <a:xfrm>
            <a:off x="-381000" y="410368"/>
            <a:ext cx="11049000" cy="1189832"/>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San Serif"/>
                <a:ea typeface="+mn-ea"/>
                <a:cs typeface="+mn-cs"/>
              </a:rPr>
              <a:t>Illuminating Theology With Psychological Science</a:t>
            </a:r>
            <a:endParaRPr kumimoji="0" lang="en-US" sz="3200" b="0" i="0" u="none" strike="noStrike" kern="1200" cap="none" spc="0" normalizeH="0" baseline="0" noProof="0" dirty="0">
              <a:ln>
                <a:noFill/>
              </a:ln>
              <a:solidFill>
                <a:prstClr val="white"/>
              </a:solidFill>
              <a:effectLst/>
              <a:uLnTx/>
              <a:uFillTx/>
              <a:latin typeface="San Serif"/>
              <a:ea typeface="+mn-ea"/>
              <a:cs typeface="+mn-cs"/>
            </a:endParaRPr>
          </a:p>
        </p:txBody>
      </p:sp>
      <p:sp>
        <p:nvSpPr>
          <p:cNvPr id="3" name="TextBox 2">
            <a:extLst>
              <a:ext uri="{FF2B5EF4-FFF2-40B4-BE49-F238E27FC236}">
                <a16:creationId xmlns:a16="http://schemas.microsoft.com/office/drawing/2014/main" id="{99574155-6081-81FF-DC2C-7A7501080460}"/>
              </a:ext>
            </a:extLst>
          </p:cNvPr>
          <p:cNvSpPr txBox="1"/>
          <p:nvPr/>
        </p:nvSpPr>
        <p:spPr>
          <a:xfrm>
            <a:off x="991674" y="6220496"/>
            <a:ext cx="6043006" cy="276999"/>
          </a:xfrm>
          <a:prstGeom prst="rect">
            <a:avLst/>
          </a:prstGeom>
          <a:noFill/>
        </p:spPr>
        <p:txBody>
          <a:bodyPr wrap="square" rtlCol="0">
            <a:spAutoFit/>
          </a:bodyPr>
          <a:lstStyle/>
          <a:p>
            <a:r>
              <a:rPr lang="en-US" sz="1200" i="1" dirty="0"/>
              <a:t>This work was created by Meredith Palm and is licensed under a CC-BY-NC-SA license.</a:t>
            </a:r>
          </a:p>
        </p:txBody>
      </p:sp>
    </p:spTree>
    <p:extLst>
      <p:ext uri="{BB962C8B-B14F-4D97-AF65-F5344CB8AC3E}">
        <p14:creationId xmlns:p14="http://schemas.microsoft.com/office/powerpoint/2010/main" val="741758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D50CA783-200E-4AAB-B08E-719BB68DAB41}"/>
              </a:ext>
            </a:extLst>
          </p:cNvPr>
          <p:cNvSpPr/>
          <p:nvPr/>
        </p:nvSpPr>
        <p:spPr>
          <a:xfrm>
            <a:off x="-685642" y="208903"/>
            <a:ext cx="11049000" cy="472134"/>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defRPr/>
            </a:pPr>
            <a:r>
              <a:rPr lang="en-US" sz="2400" b="1" dirty="0">
                <a:latin typeface="San Serif"/>
              </a:rPr>
              <a:t>Ethics in Research with Human Subjects</a:t>
            </a:r>
            <a:endParaRPr lang="en-US" dirty="0">
              <a:ea typeface="+mn-ea"/>
              <a:cs typeface="+mn-cs"/>
            </a:endParaRPr>
          </a:p>
        </p:txBody>
      </p:sp>
      <p:pic>
        <p:nvPicPr>
          <p:cNvPr id="6" name="Picture 5" descr="A picture containing symbol, font, logo, graphics&#10;&#10;Description automatically generated">
            <a:extLst>
              <a:ext uri="{FF2B5EF4-FFF2-40B4-BE49-F238E27FC236}">
                <a16:creationId xmlns:a16="http://schemas.microsoft.com/office/drawing/2014/main" id="{65BC5744-E421-3252-D2A6-CB26160B7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007" y="208903"/>
            <a:ext cx="1386455" cy="1280160"/>
          </a:xfrm>
          <a:prstGeom prst="rect">
            <a:avLst/>
          </a:prstGeom>
        </p:spPr>
      </p:pic>
      <p:sp>
        <p:nvSpPr>
          <p:cNvPr id="7" name="Content Placeholder 6">
            <a:extLst>
              <a:ext uri="{FF2B5EF4-FFF2-40B4-BE49-F238E27FC236}">
                <a16:creationId xmlns:a16="http://schemas.microsoft.com/office/drawing/2014/main" id="{E44A5F6F-4313-A391-BD33-F9FBF683C3FF}"/>
              </a:ext>
            </a:extLst>
          </p:cNvPr>
          <p:cNvSpPr>
            <a:spLocks noGrp="1"/>
          </p:cNvSpPr>
          <p:nvPr>
            <p:ph idx="1"/>
          </p:nvPr>
        </p:nvSpPr>
        <p:spPr>
          <a:xfrm>
            <a:off x="4632603" y="753659"/>
            <a:ext cx="6721197" cy="6015943"/>
          </a:xfrm>
        </p:spPr>
        <p:txBody>
          <a:bodyPr vert="horz" lIns="91440" tIns="45720" rIns="91440" bIns="45720" rtlCol="0" anchor="ctr">
            <a:normAutofit/>
          </a:bodyPr>
          <a:lstStyle/>
          <a:p>
            <a:r>
              <a:rPr lang="en-US" sz="2400" dirty="0">
                <a:solidFill>
                  <a:srgbClr val="000000"/>
                </a:solidFill>
                <a:ea typeface="+mn-lt"/>
                <a:cs typeface="+mn-lt"/>
              </a:rPr>
              <a:t>Beneficence</a:t>
            </a:r>
          </a:p>
          <a:p>
            <a:pPr lvl="1"/>
            <a:r>
              <a:rPr lang="en-US" sz="2000" dirty="0">
                <a:ea typeface="Calibri"/>
                <a:cs typeface="Calibri"/>
              </a:rPr>
              <a:t>Protect participants from harm</a:t>
            </a:r>
          </a:p>
          <a:p>
            <a:pPr lvl="1"/>
            <a:r>
              <a:rPr lang="en-US" sz="2000" dirty="0">
                <a:ea typeface="Calibri"/>
                <a:cs typeface="Calibri"/>
              </a:rPr>
              <a:t>Weigh risks against benefits</a:t>
            </a:r>
          </a:p>
          <a:p>
            <a:r>
              <a:rPr lang="en-US" sz="2400" dirty="0">
                <a:ea typeface="Calibri"/>
                <a:cs typeface="Calibri"/>
              </a:rPr>
              <a:t>Justice</a:t>
            </a:r>
          </a:p>
          <a:p>
            <a:pPr lvl="1"/>
            <a:r>
              <a:rPr lang="en-US" sz="2000" dirty="0">
                <a:ea typeface="Calibri"/>
                <a:cs typeface="Calibri"/>
              </a:rPr>
              <a:t>Who is benefitting from the research?</a:t>
            </a:r>
          </a:p>
          <a:p>
            <a:pPr lvl="1"/>
            <a:r>
              <a:rPr lang="en-US" sz="2000" dirty="0">
                <a:ea typeface="Calibri"/>
                <a:cs typeface="Calibri"/>
              </a:rPr>
              <a:t>Who is bearing the costs of the research?</a:t>
            </a:r>
          </a:p>
          <a:p>
            <a:r>
              <a:rPr lang="en-US" sz="2400" dirty="0">
                <a:ea typeface="Calibri"/>
                <a:cs typeface="Calibri"/>
              </a:rPr>
              <a:t>Respect for persons' rights and dignity</a:t>
            </a:r>
          </a:p>
          <a:p>
            <a:pPr lvl="1"/>
            <a:r>
              <a:rPr lang="en-US" sz="2000" dirty="0">
                <a:ea typeface="Calibri"/>
                <a:cs typeface="Calibri"/>
              </a:rPr>
              <a:t>Informed consent</a:t>
            </a:r>
          </a:p>
          <a:p>
            <a:pPr lvl="1"/>
            <a:r>
              <a:rPr lang="en-US" sz="2000" dirty="0">
                <a:ea typeface="Calibri"/>
                <a:cs typeface="Calibri"/>
              </a:rPr>
              <a:t>Vulnerable populations</a:t>
            </a:r>
          </a:p>
          <a:p>
            <a:r>
              <a:rPr lang="en-US" sz="2400" dirty="0">
                <a:ea typeface="Calibri"/>
                <a:cs typeface="Calibri"/>
              </a:rPr>
              <a:t>Acting with integrity and responsibility</a:t>
            </a:r>
          </a:p>
          <a:p>
            <a:pPr lvl="1"/>
            <a:r>
              <a:rPr lang="en-US" sz="2000" dirty="0">
                <a:ea typeface="Calibri"/>
                <a:cs typeface="Calibri"/>
              </a:rPr>
              <a:t>Do not make up data!</a:t>
            </a:r>
          </a:p>
        </p:txBody>
      </p:sp>
      <p:sp>
        <p:nvSpPr>
          <p:cNvPr id="12" name="Title 1">
            <a:extLst>
              <a:ext uri="{FF2B5EF4-FFF2-40B4-BE49-F238E27FC236}">
                <a16:creationId xmlns:a16="http://schemas.microsoft.com/office/drawing/2014/main" id="{C017D896-29B7-B5FC-0E71-F2A335C9329F}"/>
              </a:ext>
            </a:extLst>
          </p:cNvPr>
          <p:cNvSpPr>
            <a:spLocks noGrp="1"/>
          </p:cNvSpPr>
          <p:nvPr>
            <p:ph type="title"/>
          </p:nvPr>
        </p:nvSpPr>
        <p:spPr>
          <a:xfrm>
            <a:off x="166607" y="751439"/>
            <a:ext cx="3713988" cy="6026714"/>
          </a:xfrm>
        </p:spPr>
        <p:txBody>
          <a:bodyPr>
            <a:normAutofit/>
          </a:bodyPr>
          <a:lstStyle/>
          <a:p>
            <a:pPr algn="ctr"/>
            <a:r>
              <a:rPr lang="en-US" b="1" dirty="0">
                <a:cs typeface="Calibri Light"/>
              </a:rPr>
              <a:t>Ethical Principles in Human Subjects Research </a:t>
            </a:r>
          </a:p>
        </p:txBody>
      </p:sp>
    </p:spTree>
    <p:extLst>
      <p:ext uri="{BB962C8B-B14F-4D97-AF65-F5344CB8AC3E}">
        <p14:creationId xmlns:p14="http://schemas.microsoft.com/office/powerpoint/2010/main" val="735568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D50CA783-200E-4AAB-B08E-719BB68DAB41}"/>
              </a:ext>
            </a:extLst>
          </p:cNvPr>
          <p:cNvSpPr/>
          <p:nvPr/>
        </p:nvSpPr>
        <p:spPr>
          <a:xfrm>
            <a:off x="-685642" y="208903"/>
            <a:ext cx="11049000" cy="472134"/>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defRPr/>
            </a:pPr>
            <a:r>
              <a:rPr lang="en-US" sz="2400" b="1" dirty="0">
                <a:latin typeface="San Serif"/>
              </a:rPr>
              <a:t>Ethics in Research with Human Subjects</a:t>
            </a:r>
            <a:endParaRPr lang="en-US" dirty="0">
              <a:ea typeface="+mn-ea"/>
              <a:cs typeface="+mn-cs"/>
            </a:endParaRPr>
          </a:p>
        </p:txBody>
      </p:sp>
      <p:pic>
        <p:nvPicPr>
          <p:cNvPr id="6" name="Picture 5" descr="A picture containing symbol, font, logo, graphics&#10;&#10;Description automatically generated">
            <a:extLst>
              <a:ext uri="{FF2B5EF4-FFF2-40B4-BE49-F238E27FC236}">
                <a16:creationId xmlns:a16="http://schemas.microsoft.com/office/drawing/2014/main" id="{65BC5744-E421-3252-D2A6-CB26160B7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007" y="208903"/>
            <a:ext cx="1386455" cy="1280160"/>
          </a:xfrm>
          <a:prstGeom prst="rect">
            <a:avLst/>
          </a:prstGeom>
        </p:spPr>
      </p:pic>
      <p:sp>
        <p:nvSpPr>
          <p:cNvPr id="7" name="Content Placeholder 6">
            <a:extLst>
              <a:ext uri="{FF2B5EF4-FFF2-40B4-BE49-F238E27FC236}">
                <a16:creationId xmlns:a16="http://schemas.microsoft.com/office/drawing/2014/main" id="{E44A5F6F-4313-A391-BD33-F9FBF683C3FF}"/>
              </a:ext>
            </a:extLst>
          </p:cNvPr>
          <p:cNvSpPr>
            <a:spLocks noGrp="1"/>
          </p:cNvSpPr>
          <p:nvPr>
            <p:ph idx="1"/>
          </p:nvPr>
        </p:nvSpPr>
        <p:spPr>
          <a:xfrm>
            <a:off x="4546339" y="753659"/>
            <a:ext cx="6807461" cy="6015943"/>
          </a:xfrm>
        </p:spPr>
        <p:txBody>
          <a:bodyPr vert="horz" lIns="91440" tIns="45720" rIns="91440" bIns="45720" rtlCol="0" anchor="ctr">
            <a:normAutofit/>
          </a:bodyPr>
          <a:lstStyle/>
          <a:p>
            <a:r>
              <a:rPr lang="en-US" sz="2400" dirty="0">
                <a:solidFill>
                  <a:srgbClr val="000000"/>
                </a:solidFill>
                <a:ea typeface="+mn-lt"/>
                <a:cs typeface="+mn-lt"/>
              </a:rPr>
              <a:t>Institutional Review Board (IRB) approval</a:t>
            </a:r>
          </a:p>
          <a:p>
            <a:r>
              <a:rPr lang="en-US" sz="2400" dirty="0">
                <a:cs typeface="Calibri"/>
              </a:rPr>
              <a:t>Ethics training</a:t>
            </a:r>
          </a:p>
          <a:p>
            <a:pPr lvl="1"/>
            <a:r>
              <a:rPr lang="en-US" sz="2000" dirty="0">
                <a:cs typeface="Calibri"/>
              </a:rPr>
              <a:t>CITI Program</a:t>
            </a:r>
          </a:p>
          <a:p>
            <a:r>
              <a:rPr lang="en-US" sz="2400" dirty="0">
                <a:cs typeface="Calibri"/>
              </a:rPr>
              <a:t>Informed consent process</a:t>
            </a:r>
          </a:p>
        </p:txBody>
      </p:sp>
      <p:sp>
        <p:nvSpPr>
          <p:cNvPr id="12" name="Title 1">
            <a:extLst>
              <a:ext uri="{FF2B5EF4-FFF2-40B4-BE49-F238E27FC236}">
                <a16:creationId xmlns:a16="http://schemas.microsoft.com/office/drawing/2014/main" id="{C017D896-29B7-B5FC-0E71-F2A335C9329F}"/>
              </a:ext>
            </a:extLst>
          </p:cNvPr>
          <p:cNvSpPr>
            <a:spLocks noGrp="1"/>
          </p:cNvSpPr>
          <p:nvPr>
            <p:ph type="title"/>
          </p:nvPr>
        </p:nvSpPr>
        <p:spPr>
          <a:xfrm>
            <a:off x="166607" y="751439"/>
            <a:ext cx="3713988" cy="6026714"/>
          </a:xfrm>
        </p:spPr>
        <p:txBody>
          <a:bodyPr>
            <a:normAutofit/>
          </a:bodyPr>
          <a:lstStyle/>
          <a:p>
            <a:pPr algn="ctr"/>
            <a:r>
              <a:rPr lang="en-US" b="1" dirty="0">
                <a:cs typeface="Calibri Light"/>
              </a:rPr>
              <a:t>Practical Considerations in Research</a:t>
            </a:r>
          </a:p>
        </p:txBody>
      </p:sp>
    </p:spTree>
    <p:extLst>
      <p:ext uri="{BB962C8B-B14F-4D97-AF65-F5344CB8AC3E}">
        <p14:creationId xmlns:p14="http://schemas.microsoft.com/office/powerpoint/2010/main" val="150413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D50CA783-200E-4AAB-B08E-719BB68DAB41}"/>
              </a:ext>
            </a:extLst>
          </p:cNvPr>
          <p:cNvSpPr/>
          <p:nvPr/>
        </p:nvSpPr>
        <p:spPr>
          <a:xfrm>
            <a:off x="-685642" y="208903"/>
            <a:ext cx="11049000" cy="472134"/>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defRPr/>
            </a:pPr>
            <a:r>
              <a:rPr lang="en-US" sz="2400" b="1" dirty="0">
                <a:latin typeface="San Serif"/>
              </a:rPr>
              <a:t>Ethics in Research with Human Subjects</a:t>
            </a:r>
            <a:endParaRPr lang="en-US" dirty="0">
              <a:ea typeface="+mn-ea"/>
              <a:cs typeface="+mn-cs"/>
            </a:endParaRPr>
          </a:p>
        </p:txBody>
      </p:sp>
      <p:pic>
        <p:nvPicPr>
          <p:cNvPr id="6" name="Picture 5" descr="A picture containing symbol, font, logo, graphics&#10;&#10;Description automatically generated">
            <a:extLst>
              <a:ext uri="{FF2B5EF4-FFF2-40B4-BE49-F238E27FC236}">
                <a16:creationId xmlns:a16="http://schemas.microsoft.com/office/drawing/2014/main" id="{65BC5744-E421-3252-D2A6-CB26160B7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007" y="208903"/>
            <a:ext cx="1386455" cy="1280160"/>
          </a:xfrm>
          <a:prstGeom prst="rect">
            <a:avLst/>
          </a:prstGeom>
        </p:spPr>
      </p:pic>
      <p:sp>
        <p:nvSpPr>
          <p:cNvPr id="7" name="Content Placeholder 6">
            <a:extLst>
              <a:ext uri="{FF2B5EF4-FFF2-40B4-BE49-F238E27FC236}">
                <a16:creationId xmlns:a16="http://schemas.microsoft.com/office/drawing/2014/main" id="{E44A5F6F-4313-A391-BD33-F9FBF683C3FF}"/>
              </a:ext>
            </a:extLst>
          </p:cNvPr>
          <p:cNvSpPr>
            <a:spLocks noGrp="1"/>
          </p:cNvSpPr>
          <p:nvPr>
            <p:ph idx="1"/>
          </p:nvPr>
        </p:nvSpPr>
        <p:spPr>
          <a:xfrm>
            <a:off x="4546339" y="753659"/>
            <a:ext cx="6807461" cy="6015943"/>
          </a:xfrm>
        </p:spPr>
        <p:txBody>
          <a:bodyPr vert="horz" lIns="91440" tIns="45720" rIns="91440" bIns="45720" rtlCol="0" anchor="ctr">
            <a:normAutofit/>
          </a:bodyPr>
          <a:lstStyle/>
          <a:p>
            <a:pPr marL="0" indent="0" fontAlgn="auto">
              <a:spcAft>
                <a:spcPts val="0"/>
              </a:spcAft>
              <a:buNone/>
            </a:pPr>
            <a:r>
              <a:rPr lang="en-US" sz="2000" b="1" dirty="0"/>
              <a:t>What do we mean by “vulnerable”?</a:t>
            </a:r>
          </a:p>
          <a:p>
            <a:pPr fontAlgn="auto">
              <a:spcAft>
                <a:spcPts val="0"/>
              </a:spcAft>
            </a:pPr>
            <a:r>
              <a:rPr lang="en-US" sz="2000" dirty="0"/>
              <a:t>Main elements of the Common Rule </a:t>
            </a:r>
          </a:p>
          <a:p>
            <a:pPr lvl="1" fontAlgn="auto">
              <a:spcAft>
                <a:spcPts val="0"/>
              </a:spcAft>
            </a:pPr>
            <a:r>
              <a:rPr lang="en-US" sz="2000" dirty="0"/>
              <a:t>Requirements for assuring compliance by research institutions</a:t>
            </a:r>
          </a:p>
          <a:p>
            <a:pPr lvl="1" fontAlgn="auto">
              <a:spcAft>
                <a:spcPts val="0"/>
              </a:spcAft>
            </a:pPr>
            <a:r>
              <a:rPr lang="en-US" sz="2000" dirty="0"/>
              <a:t>Requirements for researchers' obtaining and documenting informed consent</a:t>
            </a:r>
          </a:p>
          <a:p>
            <a:pPr lvl="1" fontAlgn="auto">
              <a:spcAft>
                <a:spcPts val="0"/>
              </a:spcAft>
            </a:pPr>
            <a:r>
              <a:rPr lang="en-US" sz="2000" dirty="0"/>
              <a:t>Requirements for Institutional Review Board (IRB) membership, function, operations, review of research, and record keeping.</a:t>
            </a:r>
          </a:p>
          <a:p>
            <a:pPr fontAlgn="auto">
              <a:spcAft>
                <a:spcPts val="0"/>
              </a:spcAft>
            </a:pPr>
            <a:r>
              <a:rPr lang="en-US" sz="2000" dirty="0"/>
              <a:t>The Common Rule includes additional </a:t>
            </a:r>
            <a:r>
              <a:rPr lang="en-US" sz="2000" b="1" dirty="0"/>
              <a:t>protections for certain vulnerable research subjects</a:t>
            </a:r>
            <a:r>
              <a:rPr lang="en-US" sz="2000" dirty="0"/>
              <a:t>: </a:t>
            </a:r>
          </a:p>
          <a:p>
            <a:pPr lvl="1" fontAlgn="auto">
              <a:spcAft>
                <a:spcPts val="0"/>
              </a:spcAft>
            </a:pPr>
            <a:r>
              <a:rPr lang="en-US" sz="2000" dirty="0"/>
              <a:t>Subpart B provides additional protections for pregnant women, neonates, fetuses </a:t>
            </a:r>
          </a:p>
          <a:p>
            <a:pPr lvl="1" fontAlgn="auto">
              <a:spcAft>
                <a:spcPts val="0"/>
              </a:spcAft>
            </a:pPr>
            <a:r>
              <a:rPr lang="en-US" sz="2000" dirty="0"/>
              <a:t>Subpart C contains additional protections for prisoners</a:t>
            </a:r>
          </a:p>
          <a:p>
            <a:pPr lvl="1" fontAlgn="auto">
              <a:spcAft>
                <a:spcPts val="0"/>
              </a:spcAft>
            </a:pPr>
            <a:r>
              <a:rPr lang="en-US" sz="2000" dirty="0"/>
              <a:t>Subpart D does the same for children.</a:t>
            </a:r>
          </a:p>
        </p:txBody>
      </p:sp>
      <p:sp>
        <p:nvSpPr>
          <p:cNvPr id="12" name="Title 1">
            <a:extLst>
              <a:ext uri="{FF2B5EF4-FFF2-40B4-BE49-F238E27FC236}">
                <a16:creationId xmlns:a16="http://schemas.microsoft.com/office/drawing/2014/main" id="{C017D896-29B7-B5FC-0E71-F2A335C9329F}"/>
              </a:ext>
            </a:extLst>
          </p:cNvPr>
          <p:cNvSpPr>
            <a:spLocks noGrp="1"/>
          </p:cNvSpPr>
          <p:nvPr>
            <p:ph type="title"/>
          </p:nvPr>
        </p:nvSpPr>
        <p:spPr>
          <a:xfrm>
            <a:off x="166607" y="751439"/>
            <a:ext cx="3713988" cy="6026714"/>
          </a:xfrm>
        </p:spPr>
        <p:txBody>
          <a:bodyPr>
            <a:normAutofit/>
          </a:bodyPr>
          <a:lstStyle/>
          <a:p>
            <a:pPr algn="ctr"/>
            <a:r>
              <a:rPr lang="en-US" b="1" dirty="0">
                <a:cs typeface="Calibri Light"/>
              </a:rPr>
              <a:t>Working with Vulnerable Populations</a:t>
            </a:r>
          </a:p>
        </p:txBody>
      </p:sp>
    </p:spTree>
    <p:extLst>
      <p:ext uri="{BB962C8B-B14F-4D97-AF65-F5344CB8AC3E}">
        <p14:creationId xmlns:p14="http://schemas.microsoft.com/office/powerpoint/2010/main" val="932284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D50CA783-200E-4AAB-B08E-719BB68DAB41}"/>
              </a:ext>
            </a:extLst>
          </p:cNvPr>
          <p:cNvSpPr/>
          <p:nvPr/>
        </p:nvSpPr>
        <p:spPr>
          <a:xfrm>
            <a:off x="-685642" y="208903"/>
            <a:ext cx="11049000" cy="472134"/>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defRPr/>
            </a:pPr>
            <a:r>
              <a:rPr lang="en-US" sz="2400" b="1" dirty="0">
                <a:latin typeface="San Serif"/>
              </a:rPr>
              <a:t>Ethics in Research with Human Subjects</a:t>
            </a:r>
            <a:endParaRPr lang="en-US" dirty="0">
              <a:ea typeface="+mn-ea"/>
              <a:cs typeface="+mn-cs"/>
            </a:endParaRPr>
          </a:p>
        </p:txBody>
      </p:sp>
      <p:pic>
        <p:nvPicPr>
          <p:cNvPr id="6" name="Picture 5" descr="A picture containing symbol, font, logo, graphics&#10;&#10;Description automatically generated">
            <a:extLst>
              <a:ext uri="{FF2B5EF4-FFF2-40B4-BE49-F238E27FC236}">
                <a16:creationId xmlns:a16="http://schemas.microsoft.com/office/drawing/2014/main" id="{65BC5744-E421-3252-D2A6-CB26160B7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007" y="208903"/>
            <a:ext cx="1386455" cy="1280160"/>
          </a:xfrm>
          <a:prstGeom prst="rect">
            <a:avLst/>
          </a:prstGeom>
        </p:spPr>
      </p:pic>
      <p:sp>
        <p:nvSpPr>
          <p:cNvPr id="7" name="Content Placeholder 6">
            <a:extLst>
              <a:ext uri="{FF2B5EF4-FFF2-40B4-BE49-F238E27FC236}">
                <a16:creationId xmlns:a16="http://schemas.microsoft.com/office/drawing/2014/main" id="{E44A5F6F-4313-A391-BD33-F9FBF683C3FF}"/>
              </a:ext>
            </a:extLst>
          </p:cNvPr>
          <p:cNvSpPr>
            <a:spLocks noGrp="1"/>
          </p:cNvSpPr>
          <p:nvPr>
            <p:ph idx="1"/>
          </p:nvPr>
        </p:nvSpPr>
        <p:spPr>
          <a:xfrm>
            <a:off x="4546339" y="753659"/>
            <a:ext cx="6807461" cy="6015943"/>
          </a:xfrm>
        </p:spPr>
        <p:txBody>
          <a:bodyPr vert="horz" lIns="91440" tIns="45720" rIns="91440" bIns="45720" rtlCol="0" anchor="ctr">
            <a:normAutofit/>
          </a:bodyPr>
          <a:lstStyle/>
          <a:p>
            <a:pPr marL="0" indent="0" fontAlgn="auto">
              <a:spcAft>
                <a:spcPts val="0"/>
              </a:spcAft>
              <a:buNone/>
            </a:pPr>
            <a:r>
              <a:rPr lang="en-US" sz="2000" b="1" dirty="0"/>
              <a:t>What </a:t>
            </a:r>
            <a:r>
              <a:rPr lang="en-US" sz="2000" b="1" i="1" dirty="0"/>
              <a:t>else</a:t>
            </a:r>
            <a:r>
              <a:rPr lang="en-US" sz="2000" b="1" dirty="0"/>
              <a:t> do we mean by “vulnerable”?</a:t>
            </a:r>
          </a:p>
          <a:p>
            <a:pPr fontAlgn="auto">
              <a:spcAft>
                <a:spcPts val="0"/>
              </a:spcAft>
            </a:pPr>
            <a:r>
              <a:rPr lang="en-US" sz="2000" dirty="0"/>
              <a:t>Other “vulnerable” populations</a:t>
            </a:r>
          </a:p>
          <a:p>
            <a:pPr lvl="1" fontAlgn="auto">
              <a:spcAft>
                <a:spcPts val="0"/>
              </a:spcAft>
              <a:buFont typeface="Arial" panose="020B0604020202020204" pitchFamily="34" charset="0"/>
              <a:buChar char="•"/>
            </a:pPr>
            <a:r>
              <a:rPr lang="en-US" sz="1600" dirty="0"/>
              <a:t>What makes them vulnerable?</a:t>
            </a:r>
          </a:p>
          <a:p>
            <a:pPr lvl="1" fontAlgn="auto">
              <a:spcAft>
                <a:spcPts val="0"/>
              </a:spcAft>
              <a:buFont typeface="Arial" panose="020B0604020202020204" pitchFamily="34" charset="0"/>
              <a:buChar char="•"/>
            </a:pPr>
            <a:r>
              <a:rPr lang="en-US" sz="1600" dirty="0"/>
              <a:t>Categories vs. context </a:t>
            </a:r>
          </a:p>
          <a:p>
            <a:pPr marL="457200" lvl="1" indent="0" fontAlgn="auto">
              <a:spcAft>
                <a:spcPts val="0"/>
              </a:spcAft>
              <a:buNone/>
            </a:pPr>
            <a:endParaRPr lang="en-US" sz="1600" dirty="0"/>
          </a:p>
          <a:p>
            <a:pPr fontAlgn="auto">
              <a:spcAft>
                <a:spcPts val="0"/>
              </a:spcAft>
              <a:buFont typeface="Arial" panose="020B0604020202020204" pitchFamily="34" charset="0"/>
              <a:buChar char="•"/>
            </a:pPr>
            <a:r>
              <a:rPr lang="en-US" sz="2000" dirty="0"/>
              <a:t>Goal is always to minimize risk</a:t>
            </a:r>
          </a:p>
          <a:p>
            <a:pPr lvl="1" fontAlgn="auto">
              <a:spcAft>
                <a:spcPts val="0"/>
              </a:spcAft>
              <a:buFont typeface="Arial" panose="020B0604020202020204" pitchFamily="34" charset="0"/>
              <a:buChar char="•"/>
            </a:pPr>
            <a:r>
              <a:rPr lang="en-US" sz="1600" dirty="0"/>
              <a:t>Does this population need to be included?</a:t>
            </a:r>
          </a:p>
          <a:p>
            <a:pPr lvl="1" fontAlgn="auto">
              <a:spcAft>
                <a:spcPts val="0"/>
              </a:spcAft>
              <a:buFont typeface="Arial" panose="020B0604020202020204" pitchFamily="34" charset="0"/>
              <a:buChar char="•"/>
            </a:pPr>
            <a:r>
              <a:rPr lang="en-US" sz="1600" dirty="0"/>
              <a:t>Are our safeguards adequate?</a:t>
            </a:r>
          </a:p>
          <a:p>
            <a:pPr lvl="1" fontAlgn="auto">
              <a:spcAft>
                <a:spcPts val="0"/>
              </a:spcAft>
              <a:buFont typeface="Arial" panose="020B0604020202020204" pitchFamily="34" charset="0"/>
              <a:buChar char="•"/>
            </a:pPr>
            <a:r>
              <a:rPr lang="en-US" sz="1600" dirty="0"/>
              <a:t>What questions are appropriate?</a:t>
            </a:r>
          </a:p>
          <a:p>
            <a:pPr lvl="1" fontAlgn="auto">
              <a:spcAft>
                <a:spcPts val="0"/>
              </a:spcAft>
              <a:buFont typeface="Arial" panose="020B0604020202020204" pitchFamily="34" charset="0"/>
              <a:buChar char="•"/>
            </a:pPr>
            <a:r>
              <a:rPr lang="en-US" sz="1600" dirty="0"/>
              <a:t>Providing additional resources / waivers  </a:t>
            </a:r>
          </a:p>
        </p:txBody>
      </p:sp>
      <p:sp>
        <p:nvSpPr>
          <p:cNvPr id="12" name="Title 1">
            <a:extLst>
              <a:ext uri="{FF2B5EF4-FFF2-40B4-BE49-F238E27FC236}">
                <a16:creationId xmlns:a16="http://schemas.microsoft.com/office/drawing/2014/main" id="{C017D896-29B7-B5FC-0E71-F2A335C9329F}"/>
              </a:ext>
            </a:extLst>
          </p:cNvPr>
          <p:cNvSpPr>
            <a:spLocks noGrp="1"/>
          </p:cNvSpPr>
          <p:nvPr>
            <p:ph type="title"/>
          </p:nvPr>
        </p:nvSpPr>
        <p:spPr>
          <a:xfrm>
            <a:off x="166607" y="751439"/>
            <a:ext cx="3713988" cy="6026714"/>
          </a:xfrm>
        </p:spPr>
        <p:txBody>
          <a:bodyPr>
            <a:normAutofit/>
          </a:bodyPr>
          <a:lstStyle/>
          <a:p>
            <a:pPr algn="ctr"/>
            <a:r>
              <a:rPr lang="en-US" b="1" dirty="0">
                <a:cs typeface="Calibri Light"/>
              </a:rPr>
              <a:t>Working with Vulnerable Populations</a:t>
            </a:r>
          </a:p>
        </p:txBody>
      </p:sp>
    </p:spTree>
    <p:extLst>
      <p:ext uri="{BB962C8B-B14F-4D97-AF65-F5344CB8AC3E}">
        <p14:creationId xmlns:p14="http://schemas.microsoft.com/office/powerpoint/2010/main" val="2226537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D50CA783-200E-4AAB-B08E-719BB68DAB41}"/>
              </a:ext>
            </a:extLst>
          </p:cNvPr>
          <p:cNvSpPr/>
          <p:nvPr/>
        </p:nvSpPr>
        <p:spPr>
          <a:xfrm>
            <a:off x="-685642" y="208903"/>
            <a:ext cx="11049000" cy="472134"/>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defRPr/>
            </a:pPr>
            <a:r>
              <a:rPr lang="en-US" sz="2400" b="1" dirty="0">
                <a:latin typeface="San Serif"/>
              </a:rPr>
              <a:t>Ethics in Research with Human Subjects</a:t>
            </a:r>
            <a:endParaRPr lang="en-US" dirty="0">
              <a:ea typeface="+mn-ea"/>
              <a:cs typeface="+mn-cs"/>
            </a:endParaRPr>
          </a:p>
        </p:txBody>
      </p:sp>
      <p:pic>
        <p:nvPicPr>
          <p:cNvPr id="6" name="Picture 5" descr="A picture containing symbol, font, logo, graphics&#10;&#10;Description automatically generated">
            <a:extLst>
              <a:ext uri="{FF2B5EF4-FFF2-40B4-BE49-F238E27FC236}">
                <a16:creationId xmlns:a16="http://schemas.microsoft.com/office/drawing/2014/main" id="{65BC5744-E421-3252-D2A6-CB26160B7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007" y="208903"/>
            <a:ext cx="1386455" cy="1280160"/>
          </a:xfrm>
          <a:prstGeom prst="rect">
            <a:avLst/>
          </a:prstGeom>
        </p:spPr>
      </p:pic>
      <p:sp>
        <p:nvSpPr>
          <p:cNvPr id="7" name="Content Placeholder 6">
            <a:extLst>
              <a:ext uri="{FF2B5EF4-FFF2-40B4-BE49-F238E27FC236}">
                <a16:creationId xmlns:a16="http://schemas.microsoft.com/office/drawing/2014/main" id="{E44A5F6F-4313-A391-BD33-F9FBF683C3FF}"/>
              </a:ext>
            </a:extLst>
          </p:cNvPr>
          <p:cNvSpPr>
            <a:spLocks noGrp="1"/>
          </p:cNvSpPr>
          <p:nvPr>
            <p:ph idx="1"/>
          </p:nvPr>
        </p:nvSpPr>
        <p:spPr>
          <a:xfrm>
            <a:off x="4546339" y="753659"/>
            <a:ext cx="6807461" cy="6015943"/>
          </a:xfrm>
        </p:spPr>
        <p:txBody>
          <a:bodyPr vert="horz" lIns="91440" tIns="45720" rIns="91440" bIns="45720" rtlCol="0" anchor="ctr">
            <a:normAutofit/>
          </a:bodyPr>
          <a:lstStyle/>
          <a:p>
            <a:pPr marL="0" indent="0" fontAlgn="auto">
              <a:spcAft>
                <a:spcPts val="0"/>
              </a:spcAft>
              <a:buNone/>
            </a:pPr>
            <a:r>
              <a:rPr lang="en-US" sz="2000" b="1" dirty="0"/>
              <a:t>Testing the Efficacy of the </a:t>
            </a:r>
            <a:r>
              <a:rPr lang="en-US" sz="2000" b="1" dirty="0" err="1"/>
              <a:t>CharacterMe</a:t>
            </a:r>
            <a:r>
              <a:rPr lang="en-US" sz="2000" b="1" dirty="0"/>
              <a:t> Smartphone App to Build Patience and Self-control </a:t>
            </a:r>
          </a:p>
          <a:p>
            <a:r>
              <a:rPr lang="en-US" sz="2000" dirty="0"/>
              <a:t>Expand the app that previously developed to testing with Muslim-American youth.</a:t>
            </a:r>
          </a:p>
          <a:p>
            <a:r>
              <a:rPr lang="en-US" sz="2000" dirty="0"/>
              <a:t>Maintain the moral vs. spiritual vs. instrumental framing of exercises in the app.</a:t>
            </a:r>
          </a:p>
          <a:p>
            <a:pPr lvl="1"/>
            <a:r>
              <a:rPr lang="en-US" sz="1600" dirty="0"/>
              <a:t>Tailor the framing of spiritual to Islam specifically.</a:t>
            </a:r>
          </a:p>
          <a:p>
            <a:r>
              <a:rPr lang="en-US" sz="2000" dirty="0"/>
              <a:t>Study Design</a:t>
            </a:r>
          </a:p>
          <a:p>
            <a:pPr lvl="1"/>
            <a:r>
              <a:rPr lang="en-US" sz="1600" dirty="0"/>
              <a:t>Pre-test, 2 weeks app use, Post-test, 3 month follow up, 6 month follow up</a:t>
            </a:r>
          </a:p>
          <a:p>
            <a:pPr lvl="1"/>
            <a:r>
              <a:rPr lang="en-US" sz="1600" dirty="0"/>
              <a:t>Analyze the surveys as well as app use</a:t>
            </a:r>
          </a:p>
          <a:p>
            <a:pPr lvl="1"/>
            <a:r>
              <a:rPr lang="en-US" sz="1600" dirty="0"/>
              <a:t>Includes experience sample of emotions as well as engagement with various self-control (avoid certain words) or patience task around solving interpersonal conflicts (practicing perspective taking, reappraisal, emotional awareness – selfie)</a:t>
            </a:r>
          </a:p>
          <a:p>
            <a:pPr lvl="1"/>
            <a:r>
              <a:rPr lang="en-US" sz="1600" dirty="0"/>
              <a:t>Outcomes – patience, self-control, generosity, mental illness symptoms, adolescent risk behaviors (drug use, sexual behaviors, delinquency</a:t>
            </a:r>
          </a:p>
          <a:p>
            <a:pPr lvl="1"/>
            <a:r>
              <a:rPr lang="en-US" sz="1600" dirty="0"/>
              <a:t>Get parent and peer reports of character strengths as well</a:t>
            </a:r>
          </a:p>
        </p:txBody>
      </p:sp>
      <p:sp>
        <p:nvSpPr>
          <p:cNvPr id="12" name="Title 1">
            <a:extLst>
              <a:ext uri="{FF2B5EF4-FFF2-40B4-BE49-F238E27FC236}">
                <a16:creationId xmlns:a16="http://schemas.microsoft.com/office/drawing/2014/main" id="{C017D896-29B7-B5FC-0E71-F2A335C9329F}"/>
              </a:ext>
            </a:extLst>
          </p:cNvPr>
          <p:cNvSpPr>
            <a:spLocks noGrp="1"/>
          </p:cNvSpPr>
          <p:nvPr>
            <p:ph type="title"/>
          </p:nvPr>
        </p:nvSpPr>
        <p:spPr>
          <a:xfrm>
            <a:off x="166607" y="751439"/>
            <a:ext cx="3713988" cy="6026714"/>
          </a:xfrm>
        </p:spPr>
        <p:txBody>
          <a:bodyPr>
            <a:normAutofit/>
          </a:bodyPr>
          <a:lstStyle/>
          <a:p>
            <a:pPr algn="ctr"/>
            <a:r>
              <a:rPr lang="en-US" b="1" dirty="0">
                <a:cs typeface="Calibri Light"/>
              </a:rPr>
              <a:t>Case Study: Building an App for Character Development in Muslim American Adolescents</a:t>
            </a:r>
          </a:p>
        </p:txBody>
      </p:sp>
    </p:spTree>
    <p:extLst>
      <p:ext uri="{BB962C8B-B14F-4D97-AF65-F5344CB8AC3E}">
        <p14:creationId xmlns:p14="http://schemas.microsoft.com/office/powerpoint/2010/main" val="1181233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D50CA783-200E-4AAB-B08E-719BB68DAB41}"/>
              </a:ext>
            </a:extLst>
          </p:cNvPr>
          <p:cNvSpPr/>
          <p:nvPr/>
        </p:nvSpPr>
        <p:spPr>
          <a:xfrm>
            <a:off x="-685642" y="208903"/>
            <a:ext cx="11049000" cy="472134"/>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defRPr/>
            </a:pPr>
            <a:r>
              <a:rPr lang="en-US" sz="2400" b="1" dirty="0">
                <a:latin typeface="San Serif"/>
              </a:rPr>
              <a:t>Ethics in Research with Human Subjects</a:t>
            </a:r>
            <a:endParaRPr lang="en-US" dirty="0">
              <a:ea typeface="+mn-ea"/>
              <a:cs typeface="+mn-cs"/>
            </a:endParaRPr>
          </a:p>
        </p:txBody>
      </p:sp>
      <p:pic>
        <p:nvPicPr>
          <p:cNvPr id="6" name="Picture 5" descr="A picture containing symbol, font, logo, graphics&#10;&#10;Description automatically generated">
            <a:extLst>
              <a:ext uri="{FF2B5EF4-FFF2-40B4-BE49-F238E27FC236}">
                <a16:creationId xmlns:a16="http://schemas.microsoft.com/office/drawing/2014/main" id="{65BC5744-E421-3252-D2A6-CB26160B7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007" y="208903"/>
            <a:ext cx="1386455" cy="1280160"/>
          </a:xfrm>
          <a:prstGeom prst="rect">
            <a:avLst/>
          </a:prstGeom>
        </p:spPr>
      </p:pic>
      <p:sp>
        <p:nvSpPr>
          <p:cNvPr id="7" name="Content Placeholder 6">
            <a:extLst>
              <a:ext uri="{FF2B5EF4-FFF2-40B4-BE49-F238E27FC236}">
                <a16:creationId xmlns:a16="http://schemas.microsoft.com/office/drawing/2014/main" id="{E44A5F6F-4313-A391-BD33-F9FBF683C3FF}"/>
              </a:ext>
            </a:extLst>
          </p:cNvPr>
          <p:cNvSpPr>
            <a:spLocks noGrp="1"/>
          </p:cNvSpPr>
          <p:nvPr>
            <p:ph idx="1"/>
          </p:nvPr>
        </p:nvSpPr>
        <p:spPr>
          <a:xfrm>
            <a:off x="4546339" y="753659"/>
            <a:ext cx="6807461" cy="6015943"/>
          </a:xfrm>
        </p:spPr>
        <p:txBody>
          <a:bodyPr vert="horz" lIns="91440" tIns="45720" rIns="91440" bIns="45720" rtlCol="0" anchor="ctr">
            <a:normAutofit/>
          </a:bodyPr>
          <a:lstStyle/>
          <a:p>
            <a:pPr marL="0" indent="0" fontAlgn="auto">
              <a:spcAft>
                <a:spcPts val="0"/>
              </a:spcAft>
              <a:buNone/>
            </a:pPr>
            <a:r>
              <a:rPr lang="en-US" sz="2400" b="1" dirty="0"/>
              <a:t>Vulnerabilities</a:t>
            </a:r>
          </a:p>
          <a:p>
            <a:r>
              <a:rPr lang="en-US" sz="2000" dirty="0"/>
              <a:t>What are the official vulnerabilities?</a:t>
            </a:r>
          </a:p>
          <a:p>
            <a:pPr lvl="1"/>
            <a:r>
              <a:rPr lang="en-US" sz="1600" dirty="0"/>
              <a:t>Common Rule subpart D - children</a:t>
            </a:r>
          </a:p>
        </p:txBody>
      </p:sp>
      <p:sp>
        <p:nvSpPr>
          <p:cNvPr id="12" name="Title 1">
            <a:extLst>
              <a:ext uri="{FF2B5EF4-FFF2-40B4-BE49-F238E27FC236}">
                <a16:creationId xmlns:a16="http://schemas.microsoft.com/office/drawing/2014/main" id="{C017D896-29B7-B5FC-0E71-F2A335C9329F}"/>
              </a:ext>
            </a:extLst>
          </p:cNvPr>
          <p:cNvSpPr>
            <a:spLocks noGrp="1"/>
          </p:cNvSpPr>
          <p:nvPr>
            <p:ph type="title"/>
          </p:nvPr>
        </p:nvSpPr>
        <p:spPr>
          <a:xfrm>
            <a:off x="166607" y="751439"/>
            <a:ext cx="3713988" cy="6026714"/>
          </a:xfrm>
        </p:spPr>
        <p:txBody>
          <a:bodyPr>
            <a:normAutofit/>
          </a:bodyPr>
          <a:lstStyle/>
          <a:p>
            <a:pPr algn="ctr"/>
            <a:r>
              <a:rPr lang="en-US" b="1" dirty="0">
                <a:cs typeface="Calibri Light"/>
              </a:rPr>
              <a:t>Case Study: Building an App for Character Development in Muslim American Adolescents</a:t>
            </a:r>
          </a:p>
        </p:txBody>
      </p:sp>
    </p:spTree>
    <p:extLst>
      <p:ext uri="{BB962C8B-B14F-4D97-AF65-F5344CB8AC3E}">
        <p14:creationId xmlns:p14="http://schemas.microsoft.com/office/powerpoint/2010/main" val="3533821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D50CA783-200E-4AAB-B08E-719BB68DAB41}"/>
              </a:ext>
            </a:extLst>
          </p:cNvPr>
          <p:cNvSpPr/>
          <p:nvPr/>
        </p:nvSpPr>
        <p:spPr>
          <a:xfrm>
            <a:off x="-685642" y="208903"/>
            <a:ext cx="11049000" cy="472134"/>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defRPr/>
            </a:pPr>
            <a:r>
              <a:rPr lang="en-US" sz="2400" b="1" dirty="0">
                <a:latin typeface="San Serif"/>
              </a:rPr>
              <a:t>Ethics in Research with Human Subjects</a:t>
            </a:r>
            <a:endParaRPr lang="en-US" dirty="0">
              <a:ea typeface="+mn-ea"/>
              <a:cs typeface="+mn-cs"/>
            </a:endParaRPr>
          </a:p>
        </p:txBody>
      </p:sp>
      <p:pic>
        <p:nvPicPr>
          <p:cNvPr id="6" name="Picture 5" descr="A picture containing symbol, font, logo, graphics&#10;&#10;Description automatically generated">
            <a:extLst>
              <a:ext uri="{FF2B5EF4-FFF2-40B4-BE49-F238E27FC236}">
                <a16:creationId xmlns:a16="http://schemas.microsoft.com/office/drawing/2014/main" id="{65BC5744-E421-3252-D2A6-CB26160B7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007" y="208903"/>
            <a:ext cx="1386455" cy="1280160"/>
          </a:xfrm>
          <a:prstGeom prst="rect">
            <a:avLst/>
          </a:prstGeom>
        </p:spPr>
      </p:pic>
      <p:sp>
        <p:nvSpPr>
          <p:cNvPr id="7" name="Content Placeholder 6">
            <a:extLst>
              <a:ext uri="{FF2B5EF4-FFF2-40B4-BE49-F238E27FC236}">
                <a16:creationId xmlns:a16="http://schemas.microsoft.com/office/drawing/2014/main" id="{E44A5F6F-4313-A391-BD33-F9FBF683C3FF}"/>
              </a:ext>
            </a:extLst>
          </p:cNvPr>
          <p:cNvSpPr>
            <a:spLocks noGrp="1"/>
          </p:cNvSpPr>
          <p:nvPr>
            <p:ph idx="1"/>
          </p:nvPr>
        </p:nvSpPr>
        <p:spPr>
          <a:xfrm>
            <a:off x="4546339" y="753659"/>
            <a:ext cx="6807461" cy="6015943"/>
          </a:xfrm>
        </p:spPr>
        <p:txBody>
          <a:bodyPr vert="horz" lIns="91440" tIns="45720" rIns="91440" bIns="45720" rtlCol="0" anchor="ctr">
            <a:normAutofit/>
          </a:bodyPr>
          <a:lstStyle/>
          <a:p>
            <a:pPr marL="0" indent="0" fontAlgn="auto">
              <a:spcAft>
                <a:spcPts val="0"/>
              </a:spcAft>
              <a:buNone/>
            </a:pPr>
            <a:r>
              <a:rPr lang="en-US" sz="2400" b="1" dirty="0"/>
              <a:t>Vulnerabilities</a:t>
            </a:r>
          </a:p>
          <a:p>
            <a:r>
              <a:rPr lang="en-US" sz="2000" dirty="0"/>
              <a:t>What are other potential vulnerabilities and risks? </a:t>
            </a:r>
          </a:p>
          <a:p>
            <a:pPr lvl="1"/>
            <a:r>
              <a:rPr lang="en-US" sz="1600" dirty="0"/>
              <a:t>Religious and ethnic minority</a:t>
            </a:r>
          </a:p>
          <a:p>
            <a:pPr lvl="2"/>
            <a:r>
              <a:rPr lang="en-US" sz="1200" dirty="0"/>
              <a:t>Data security/confidentiality risks</a:t>
            </a:r>
          </a:p>
          <a:p>
            <a:pPr lvl="3"/>
            <a:r>
              <a:rPr lang="en-US" sz="1000" dirty="0"/>
              <a:t>Courts can subpoena data (NIH certificate of confidentiality)</a:t>
            </a:r>
          </a:p>
          <a:p>
            <a:pPr lvl="3"/>
            <a:r>
              <a:rPr lang="en-US" sz="1000" dirty="0"/>
              <a:t>Department of Homeland Security may also try to get it/surveillance</a:t>
            </a:r>
          </a:p>
          <a:p>
            <a:pPr lvl="3"/>
            <a:r>
              <a:rPr lang="en-US" sz="1000" dirty="0"/>
              <a:t>Even when “deidentified” demographics/</a:t>
            </a:r>
            <a:r>
              <a:rPr lang="en-US" sz="1000" dirty="0" err="1"/>
              <a:t>ip</a:t>
            </a:r>
            <a:r>
              <a:rPr lang="en-US" sz="1000" dirty="0"/>
              <a:t> addresses make identifiable</a:t>
            </a:r>
          </a:p>
          <a:p>
            <a:pPr lvl="2"/>
            <a:r>
              <a:rPr lang="en-US" sz="1200" dirty="0"/>
              <a:t>Findings could exacerbate stereotypes of Muslims</a:t>
            </a:r>
          </a:p>
          <a:p>
            <a:pPr lvl="1"/>
            <a:r>
              <a:rPr lang="en-US" sz="1600" dirty="0"/>
              <a:t>Sensitive information from self and informant reports on adolescents</a:t>
            </a:r>
          </a:p>
          <a:p>
            <a:pPr lvl="2"/>
            <a:r>
              <a:rPr lang="en-US" sz="1200" dirty="0"/>
              <a:t>Some information relates to illegal behaviors (drugs) or highly stigmatized behaviors (sex). Parents may want the information and pressure youth to disclose. (and again could be disclosed in court).</a:t>
            </a:r>
          </a:p>
          <a:p>
            <a:pPr lvl="2"/>
            <a:r>
              <a:rPr lang="en-US" sz="1200" dirty="0"/>
              <a:t>Youth may be self-conscious of others rating them on domains.</a:t>
            </a:r>
          </a:p>
          <a:p>
            <a:pPr lvl="1"/>
            <a:r>
              <a:rPr lang="en-US" sz="1600" dirty="0"/>
              <a:t>Disclosure of risk</a:t>
            </a:r>
          </a:p>
          <a:p>
            <a:pPr lvl="2"/>
            <a:r>
              <a:rPr lang="en-US" sz="1200" dirty="0"/>
              <a:t>abuse or religious trauma in reappraisals</a:t>
            </a:r>
          </a:p>
          <a:p>
            <a:pPr lvl="2"/>
            <a:r>
              <a:rPr lang="en-US" sz="1200" dirty="0"/>
              <a:t>extremely high levels of anxiety/depression – don’t include suicide risk</a:t>
            </a:r>
          </a:p>
          <a:p>
            <a:pPr lvl="2"/>
            <a:r>
              <a:rPr lang="en-US" sz="1200" dirty="0"/>
              <a:t>uploading of pornographic photos of minors</a:t>
            </a:r>
          </a:p>
        </p:txBody>
      </p:sp>
      <p:sp>
        <p:nvSpPr>
          <p:cNvPr id="12" name="Title 1">
            <a:extLst>
              <a:ext uri="{FF2B5EF4-FFF2-40B4-BE49-F238E27FC236}">
                <a16:creationId xmlns:a16="http://schemas.microsoft.com/office/drawing/2014/main" id="{C017D896-29B7-B5FC-0E71-F2A335C9329F}"/>
              </a:ext>
            </a:extLst>
          </p:cNvPr>
          <p:cNvSpPr>
            <a:spLocks noGrp="1"/>
          </p:cNvSpPr>
          <p:nvPr>
            <p:ph type="title"/>
          </p:nvPr>
        </p:nvSpPr>
        <p:spPr>
          <a:xfrm>
            <a:off x="166607" y="751439"/>
            <a:ext cx="3713988" cy="6026714"/>
          </a:xfrm>
        </p:spPr>
        <p:txBody>
          <a:bodyPr>
            <a:normAutofit/>
          </a:bodyPr>
          <a:lstStyle/>
          <a:p>
            <a:pPr algn="ctr"/>
            <a:r>
              <a:rPr lang="en-US" b="1" dirty="0">
                <a:cs typeface="Calibri Light"/>
              </a:rPr>
              <a:t>Case Study: Building an App for Character Development in Muslim American Adolescents</a:t>
            </a:r>
          </a:p>
        </p:txBody>
      </p:sp>
    </p:spTree>
    <p:extLst>
      <p:ext uri="{BB962C8B-B14F-4D97-AF65-F5344CB8AC3E}">
        <p14:creationId xmlns:p14="http://schemas.microsoft.com/office/powerpoint/2010/main" val="1451475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D50CA783-200E-4AAB-B08E-719BB68DAB41}"/>
              </a:ext>
            </a:extLst>
          </p:cNvPr>
          <p:cNvSpPr/>
          <p:nvPr/>
        </p:nvSpPr>
        <p:spPr>
          <a:xfrm>
            <a:off x="-685642" y="208903"/>
            <a:ext cx="11049000" cy="472134"/>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defRPr/>
            </a:pPr>
            <a:r>
              <a:rPr lang="en-US" sz="2400" b="1" dirty="0">
                <a:latin typeface="San Serif"/>
              </a:rPr>
              <a:t>Ethics in Research with Human Subjects</a:t>
            </a:r>
            <a:endParaRPr lang="en-US" dirty="0">
              <a:ea typeface="+mn-ea"/>
              <a:cs typeface="+mn-cs"/>
            </a:endParaRPr>
          </a:p>
        </p:txBody>
      </p:sp>
      <p:pic>
        <p:nvPicPr>
          <p:cNvPr id="6" name="Picture 5" descr="A picture containing symbol, font, logo, graphics&#10;&#10;Description automatically generated">
            <a:extLst>
              <a:ext uri="{FF2B5EF4-FFF2-40B4-BE49-F238E27FC236}">
                <a16:creationId xmlns:a16="http://schemas.microsoft.com/office/drawing/2014/main" id="{65BC5744-E421-3252-D2A6-CB26160B71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007" y="208903"/>
            <a:ext cx="1386455" cy="1280160"/>
          </a:xfrm>
          <a:prstGeom prst="rect">
            <a:avLst/>
          </a:prstGeom>
        </p:spPr>
      </p:pic>
      <p:sp>
        <p:nvSpPr>
          <p:cNvPr id="7" name="Content Placeholder 6">
            <a:extLst>
              <a:ext uri="{FF2B5EF4-FFF2-40B4-BE49-F238E27FC236}">
                <a16:creationId xmlns:a16="http://schemas.microsoft.com/office/drawing/2014/main" id="{E44A5F6F-4313-A391-BD33-F9FBF683C3FF}"/>
              </a:ext>
            </a:extLst>
          </p:cNvPr>
          <p:cNvSpPr>
            <a:spLocks noGrp="1"/>
          </p:cNvSpPr>
          <p:nvPr>
            <p:ph idx="1"/>
          </p:nvPr>
        </p:nvSpPr>
        <p:spPr>
          <a:xfrm>
            <a:off x="4546339" y="753659"/>
            <a:ext cx="6807461" cy="6015943"/>
          </a:xfrm>
        </p:spPr>
        <p:txBody>
          <a:bodyPr vert="horz" lIns="91440" tIns="45720" rIns="91440" bIns="45720" rtlCol="0" anchor="ctr">
            <a:normAutofit/>
          </a:bodyPr>
          <a:lstStyle/>
          <a:p>
            <a:pPr marL="0" indent="0" fontAlgn="auto">
              <a:spcAft>
                <a:spcPts val="0"/>
              </a:spcAft>
              <a:buNone/>
            </a:pPr>
            <a:r>
              <a:rPr lang="en-US" sz="2400" b="1" dirty="0"/>
              <a:t>Steps to Minimize and Mitigate Risks</a:t>
            </a:r>
          </a:p>
          <a:p>
            <a:pPr>
              <a:spcBef>
                <a:spcPts val="0"/>
              </a:spcBef>
              <a:spcAft>
                <a:spcPts val="600"/>
              </a:spcAft>
            </a:pPr>
            <a:r>
              <a:rPr lang="en-US" sz="2000" dirty="0">
                <a:effectLst/>
                <a:ea typeface="Calibri" panose="020F0502020204030204" pitchFamily="34" charset="0"/>
              </a:rPr>
              <a:t>Don’t collect sensitive info unless is the core (e.g., eliminate risk behavior measure)</a:t>
            </a:r>
          </a:p>
          <a:p>
            <a:pPr>
              <a:spcBef>
                <a:spcPts val="0"/>
              </a:spcBef>
              <a:spcAft>
                <a:spcPts val="600"/>
              </a:spcAft>
            </a:pPr>
            <a:r>
              <a:rPr lang="en-US" sz="2000" dirty="0">
                <a:effectLst/>
                <a:ea typeface="Calibri" panose="020F0502020204030204" pitchFamily="34" charset="0"/>
              </a:rPr>
              <a:t>Don’t give informants all measures</a:t>
            </a:r>
          </a:p>
          <a:p>
            <a:pPr>
              <a:spcBef>
                <a:spcPts val="0"/>
              </a:spcBef>
              <a:spcAft>
                <a:spcPts val="600"/>
              </a:spcAft>
            </a:pPr>
            <a:r>
              <a:rPr lang="en-US" sz="2000" dirty="0">
                <a:effectLst/>
                <a:ea typeface="Calibri" panose="020F0502020204030204" pitchFamily="34" charset="0"/>
              </a:rPr>
              <a:t>Security/confidentiality</a:t>
            </a:r>
          </a:p>
          <a:p>
            <a:pPr lvl="1">
              <a:spcBef>
                <a:spcPts val="0"/>
              </a:spcBef>
              <a:spcAft>
                <a:spcPts val="600"/>
              </a:spcAft>
            </a:pPr>
            <a:r>
              <a:rPr lang="en-US" sz="1600" dirty="0">
                <a:effectLst/>
                <a:ea typeface="Calibri" panose="020F0502020204030204" pitchFamily="34" charset="0"/>
              </a:rPr>
              <a:t>NIH certificate of confidentiality</a:t>
            </a:r>
          </a:p>
          <a:p>
            <a:pPr lvl="1">
              <a:spcBef>
                <a:spcPts val="0"/>
              </a:spcBef>
              <a:spcAft>
                <a:spcPts val="600"/>
              </a:spcAft>
            </a:pPr>
            <a:r>
              <a:rPr lang="en-US" sz="1600" dirty="0">
                <a:effectLst/>
                <a:ea typeface="Calibri" panose="020F0502020204030204" pitchFamily="34" charset="0"/>
              </a:rPr>
              <a:t>Don’t record/collect certain information (e.g., don’t record IP addresses, don’t save photos unless going to use)</a:t>
            </a:r>
          </a:p>
          <a:p>
            <a:pPr>
              <a:spcBef>
                <a:spcPts val="0"/>
              </a:spcBef>
              <a:spcAft>
                <a:spcPts val="600"/>
              </a:spcAft>
            </a:pPr>
            <a:r>
              <a:rPr lang="en-US" sz="2000" dirty="0">
                <a:effectLst/>
                <a:ea typeface="Calibri" panose="020F0502020204030204" pitchFamily="34" charset="0"/>
              </a:rPr>
              <a:t>Response plan in place for descriptions of abuse or psychiatric distress</a:t>
            </a:r>
          </a:p>
        </p:txBody>
      </p:sp>
      <p:sp>
        <p:nvSpPr>
          <p:cNvPr id="12" name="Title 1">
            <a:extLst>
              <a:ext uri="{FF2B5EF4-FFF2-40B4-BE49-F238E27FC236}">
                <a16:creationId xmlns:a16="http://schemas.microsoft.com/office/drawing/2014/main" id="{C017D896-29B7-B5FC-0E71-F2A335C9329F}"/>
              </a:ext>
            </a:extLst>
          </p:cNvPr>
          <p:cNvSpPr>
            <a:spLocks noGrp="1"/>
          </p:cNvSpPr>
          <p:nvPr>
            <p:ph type="title"/>
          </p:nvPr>
        </p:nvSpPr>
        <p:spPr>
          <a:xfrm>
            <a:off x="166607" y="751439"/>
            <a:ext cx="3713988" cy="6026714"/>
          </a:xfrm>
        </p:spPr>
        <p:txBody>
          <a:bodyPr>
            <a:normAutofit/>
          </a:bodyPr>
          <a:lstStyle/>
          <a:p>
            <a:pPr algn="ctr"/>
            <a:r>
              <a:rPr lang="en-US" b="1" dirty="0">
                <a:cs typeface="Calibri Light"/>
              </a:rPr>
              <a:t>Case Study: Building an App for Character Development in Muslim American Adolescents</a:t>
            </a:r>
          </a:p>
        </p:txBody>
      </p:sp>
    </p:spTree>
    <p:extLst>
      <p:ext uri="{BB962C8B-B14F-4D97-AF65-F5344CB8AC3E}">
        <p14:creationId xmlns:p14="http://schemas.microsoft.com/office/powerpoint/2010/main" val="12344540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1829</TotalTime>
  <Words>1595</Words>
  <Application>Microsoft Macintosh PowerPoint</Application>
  <PresentationFormat>Widescreen</PresentationFormat>
  <Paragraphs>116</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San Serif</vt:lpstr>
      <vt:lpstr>Office Theme</vt:lpstr>
      <vt:lpstr>    Introduction to Ethics in Research with Human Subjects</vt:lpstr>
      <vt:lpstr>Ethical Principles in Human Subjects Research </vt:lpstr>
      <vt:lpstr>Practical Considerations in Research</vt:lpstr>
      <vt:lpstr>Working with Vulnerable Populations</vt:lpstr>
      <vt:lpstr>Working with Vulnerable Populations</vt:lpstr>
      <vt:lpstr>Case Study: Building an App for Character Development in Muslim American Adolescents</vt:lpstr>
      <vt:lpstr>Case Study: Building an App for Character Development in Muslim American Adolescents</vt:lpstr>
      <vt:lpstr>Case Study: Building an App for Character Development in Muslim American Adolescents</vt:lpstr>
      <vt:lpstr>Case Study: Building an App for Character Development in Muslim American Adolescents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dc:title>
  <dc:creator>Davis, Lizzy</dc:creator>
  <cp:lastModifiedBy>Palm, Meredith</cp:lastModifiedBy>
  <cp:revision>796</cp:revision>
  <dcterms:created xsi:type="dcterms:W3CDTF">2022-04-25T16:33:58Z</dcterms:created>
  <dcterms:modified xsi:type="dcterms:W3CDTF">2024-08-23T19:21:32Z</dcterms:modified>
</cp:coreProperties>
</file>